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9" r:id="rId3"/>
    <p:sldId id="257" r:id="rId4"/>
    <p:sldId id="258"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65" d="100"/>
          <a:sy n="65" d="100"/>
        </p:scale>
        <p:origin x="936"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54955" y="1447800"/>
            <a:ext cx="8825658" cy="3329581"/>
          </a:xfrm>
        </p:spPr>
        <p:txBody>
          <a:bodyPr anchor="b"/>
          <a:lstStyle>
            <a:lvl1pPr>
              <a:defRPr sz="7200"/>
            </a:lvl1pPr>
          </a:lstStyle>
          <a:p>
            <a:r>
              <a:rPr lang="en-US"/>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bg2">
                    <a:lumMod val="40000"/>
                    <a:lumOff val="6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05C32DD-38A8-4DAD-BAEF-8A4A147106CB}" type="datetimeFigureOut">
              <a:rPr lang="en-IN" smtClean="0"/>
              <a:t>24-07-2025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31979543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6" y="4800587"/>
            <a:ext cx="882565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5" y="685800"/>
            <a:ext cx="8825658" cy="3640666"/>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6" y="5367325"/>
            <a:ext cx="8825656"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5C32DD-38A8-4DAD-BAEF-8A4A147106CB}" type="datetimeFigureOut">
              <a:rPr lang="en-IN" smtClean="0"/>
              <a:t>24-07-2025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21258774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4" y="1447800"/>
            <a:ext cx="8825659" cy="1981200"/>
          </a:xfrm>
        </p:spPr>
        <p:txBody>
          <a:bodyPr/>
          <a:lstStyle>
            <a:lvl1pPr>
              <a:defRPr sz="4800"/>
            </a:lvl1pPr>
          </a:lstStyle>
          <a:p>
            <a:r>
              <a:rPr lang="en-US"/>
              <a:t>Click to edit Master title style</a:t>
            </a:r>
            <a:endParaRPr lang="en-US" dirty="0"/>
          </a:p>
        </p:txBody>
      </p:sp>
      <p:sp>
        <p:nvSpPr>
          <p:cNvPr id="8" name="Text Placeholder 3"/>
          <p:cNvSpPr>
            <a:spLocks noGrp="1"/>
          </p:cNvSpPr>
          <p:nvPr>
            <p:ph type="body" sz="half" idx="2"/>
          </p:nvPr>
        </p:nvSpPr>
        <p:spPr>
          <a:xfrm>
            <a:off x="1154954" y="3657600"/>
            <a:ext cx="8825659" cy="23622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05C32DD-38A8-4DAD-BAEF-8A4A147106CB}" type="datetimeFigureOut">
              <a:rPr lang="en-IN" smtClean="0"/>
              <a:t>24-07-2025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1819136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2323374"/>
          </a:xfrm>
        </p:spPr>
        <p:txBody>
          <a:bodyPr/>
          <a:lstStyle>
            <a:lvl1pPr>
              <a:defRPr sz="4800"/>
            </a:lvl1pPr>
          </a:lstStyle>
          <a:p>
            <a:r>
              <a:rPr lang="en-US"/>
              <a:t>Click to edit Master title style</a:t>
            </a:r>
            <a:endParaRPr lang="en-US" dirty="0"/>
          </a:p>
        </p:txBody>
      </p:sp>
      <p:sp>
        <p:nvSpPr>
          <p:cNvPr id="11" name="Text Placeholder 3"/>
          <p:cNvSpPr>
            <a:spLocks noGrp="1"/>
          </p:cNvSpPr>
          <p:nvPr>
            <p:ph type="body" sz="half" idx="14"/>
          </p:nvPr>
        </p:nvSpPr>
        <p:spPr>
          <a:xfrm>
            <a:off x="1930400" y="3771174"/>
            <a:ext cx="7279649" cy="342174"/>
          </a:xfrm>
        </p:spPr>
        <p:txBody>
          <a:bodyPr vert="horz" lIns="91440" tIns="45720" rIns="91440" bIns="45720" rtlCol="0" anchor="t">
            <a:normAutofit/>
          </a:bodyPr>
          <a:lstStyle>
            <a:lvl1pPr marL="0" indent="0">
              <a:buNone/>
              <a:defRPr lang="en-US" sz="1400" b="0" i="0" kern="1200" cap="small" dirty="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buNone/>
            </a:pPr>
            <a:r>
              <a:rPr lang="en-US"/>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F05C32DD-38A8-4DAD-BAEF-8A4A147106CB}" type="datetimeFigureOut">
              <a:rPr lang="en-IN" smtClean="0"/>
              <a:t>24-07-2025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4CFADF-A6F5-49C4-8457-E9CFCB3C6522}" type="slidenum">
              <a:rPr lang="en-IN" smtClean="0"/>
              <a:t>‹#›</a:t>
            </a:fld>
            <a:endParaRPr lang="en-IN"/>
          </a:p>
        </p:txBody>
      </p:sp>
      <p:sp>
        <p:nvSpPr>
          <p:cNvPr id="12" name="TextBox 11"/>
          <p:cNvSpPr txBox="1"/>
          <p:nvPr/>
        </p:nvSpPr>
        <p:spPr>
          <a:xfrm>
            <a:off x="898295" y="971253"/>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
        <p:nvSpPr>
          <p:cNvPr id="15" name="TextBox 14"/>
          <p:cNvSpPr txBox="1"/>
          <p:nvPr/>
        </p:nvSpPr>
        <p:spPr>
          <a:xfrm>
            <a:off x="9330490" y="2613787"/>
            <a:ext cx="801912" cy="1969770"/>
          </a:xfrm>
          <a:prstGeom prst="rect">
            <a:avLst/>
          </a:prstGeom>
          <a:noFill/>
        </p:spPr>
        <p:txBody>
          <a:bodyPr wrap="square" rtlCol="0">
            <a:spAutoFit/>
          </a:bodyPr>
          <a:lstStyle>
            <a:defPPr>
              <a:defRPr lang="en-US"/>
            </a:defPPr>
            <a:lvl1pPr algn="r">
              <a:defRPr sz="12200" b="0" i="0">
                <a:solidFill>
                  <a:schemeClr val="bg2">
                    <a:lumMod val="40000"/>
                    <a:lumOff val="60000"/>
                  </a:schemeClr>
                </a:solidFill>
                <a:latin typeface="Arial"/>
                <a:ea typeface="+mj-ea"/>
                <a:cs typeface="+mj-cs"/>
              </a:defRPr>
            </a:lvl1pPr>
          </a:lstStyle>
          <a:p>
            <a:pPr lvl="0"/>
            <a:r>
              <a:rPr lang="en-US" dirty="0"/>
              <a:t>”</a:t>
            </a:r>
          </a:p>
        </p:txBody>
      </p:sp>
    </p:spTree>
    <p:extLst>
      <p:ext uri="{BB962C8B-B14F-4D97-AF65-F5344CB8AC3E}">
        <p14:creationId xmlns:p14="http://schemas.microsoft.com/office/powerpoint/2010/main" val="412938321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54954" y="3124201"/>
            <a:ext cx="8825660" cy="165318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4777381"/>
            <a:ext cx="8825659" cy="860400"/>
          </a:xfrm>
        </p:spPr>
        <p:txBody>
          <a:bodyPr anchor="t"/>
          <a:lstStyle>
            <a:lvl1pPr marL="0" indent="0" algn="l">
              <a:buNone/>
              <a:defRPr sz="2000" cap="none">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5C32DD-38A8-4DAD-BAEF-8A4A147106CB}" type="datetimeFigureOut">
              <a:rPr lang="en-IN" smtClean="0"/>
              <a:t>24-07-2025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85263981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32947" y="1981200"/>
            <a:ext cx="2946866"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652463" y="2667000"/>
            <a:ext cx="2927350"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3659" y="1981200"/>
            <a:ext cx="2936241"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3873106" y="2667000"/>
            <a:ext cx="2946794"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1981200"/>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124700" y="2667000"/>
            <a:ext cx="2932113" cy="358933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05C32DD-38A8-4DAD-BAEF-8A4A147106CB}" type="datetimeFigureOut">
              <a:rPr lang="en-IN" smtClean="0"/>
              <a:t>24-07-2025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399608089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4200"/>
            </a:lvl1pPr>
          </a:lstStyle>
          <a:p>
            <a:r>
              <a:rPr lang="en-US"/>
              <a:t>Click to edit Master title style</a:t>
            </a:r>
            <a:endParaRPr lang="en-US" dirty="0"/>
          </a:p>
        </p:txBody>
      </p:sp>
      <p:sp>
        <p:nvSpPr>
          <p:cNvPr id="3" name="Text Placeholder 2"/>
          <p:cNvSpPr>
            <a:spLocks noGrp="1"/>
          </p:cNvSpPr>
          <p:nvPr>
            <p:ph type="body" idx="1"/>
          </p:nvPr>
        </p:nvSpPr>
        <p:spPr>
          <a:xfrm>
            <a:off x="652463" y="4250949"/>
            <a:ext cx="2940050"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9" name="Picture Placeholder 2"/>
          <p:cNvSpPr>
            <a:spLocks noGrp="1" noChangeAspect="1"/>
          </p:cNvSpPr>
          <p:nvPr>
            <p:ph type="pic" idx="15"/>
          </p:nvPr>
        </p:nvSpPr>
        <p:spPr>
          <a:xfrm>
            <a:off x="652463" y="2209800"/>
            <a:ext cx="2940050"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652463" y="4827211"/>
            <a:ext cx="2940050"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3889375" y="4250949"/>
            <a:ext cx="2930525"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0" name="Picture Placeholder 2"/>
          <p:cNvSpPr>
            <a:spLocks noGrp="1" noChangeAspect="1"/>
          </p:cNvSpPr>
          <p:nvPr>
            <p:ph type="pic" idx="21"/>
          </p:nvPr>
        </p:nvSpPr>
        <p:spPr>
          <a:xfrm>
            <a:off x="3889374" y="2209800"/>
            <a:ext cx="2930525"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3888022" y="4827210"/>
            <a:ext cx="2934406"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124700" y="4250949"/>
            <a:ext cx="2932113"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31" name="Picture Placeholder 2"/>
          <p:cNvSpPr>
            <a:spLocks noGrp="1" noChangeAspect="1"/>
          </p:cNvSpPr>
          <p:nvPr>
            <p:ph type="pic" idx="22"/>
          </p:nvPr>
        </p:nvSpPr>
        <p:spPr>
          <a:xfrm>
            <a:off x="7124699" y="2209800"/>
            <a:ext cx="2932113" cy="1524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124575" y="4827208"/>
            <a:ext cx="2935997" cy="65918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9" name="Straight Connector 18"/>
          <p:cNvCxnSpPr/>
          <p:nvPr/>
        </p:nvCxnSpPr>
        <p:spPr>
          <a:xfrm>
            <a:off x="3726142" y="2133600"/>
            <a:ext cx="0" cy="3962400"/>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6962227" y="2133600"/>
            <a:ext cx="0" cy="3966882"/>
          </a:xfrm>
          <a:prstGeom prst="line">
            <a:avLst/>
          </a:prstGeom>
          <a:ln w="12700" cmpd="sng">
            <a:solidFill>
              <a:schemeClr val="bg2">
                <a:lumMod val="40000"/>
                <a:lumOff val="60000"/>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3"/>
          <p:cNvSpPr>
            <a:spLocks noGrp="1"/>
          </p:cNvSpPr>
          <p:nvPr>
            <p:ph type="dt" sz="half" idx="10"/>
          </p:nvPr>
        </p:nvSpPr>
        <p:spPr/>
        <p:txBody>
          <a:bodyPr/>
          <a:lstStyle/>
          <a:p>
            <a:fld id="{F05C32DD-38A8-4DAD-BAEF-8A4A147106CB}" type="datetimeFigureOut">
              <a:rPr lang="en-IN" smtClean="0"/>
              <a:t>24-07-2025</a:t>
            </a:fld>
            <a:endParaRPr lang="en-IN"/>
          </a:p>
        </p:txBody>
      </p:sp>
      <p:sp>
        <p:nvSpPr>
          <p:cNvPr id="4"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168095948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5C32DD-38A8-4DAD-BAEF-8A4A147106CB}" type="datetimeFigureOut">
              <a:rPr lang="en-IN" smtClean="0"/>
              <a:t>24-07-2025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285970252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304212" y="430213"/>
            <a:ext cx="1752601" cy="5826125"/>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652463" y="887414"/>
            <a:ext cx="7423149" cy="536892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05C32DD-38A8-4DAD-BAEF-8A4A147106CB}" type="datetimeFigureOut">
              <a:rPr lang="en-IN" smtClean="0"/>
              <a:t>24-07-2025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2033985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3"/>
          <p:cNvSpPr>
            <a:spLocks noGrp="1"/>
          </p:cNvSpPr>
          <p:nvPr>
            <p:ph type="dt" sz="half" idx="10"/>
          </p:nvPr>
        </p:nvSpPr>
        <p:spPr/>
        <p:txBody>
          <a:bodyPr/>
          <a:lstStyle/>
          <a:p>
            <a:fld id="{F05C32DD-38A8-4DAD-BAEF-8A4A147106CB}" type="datetimeFigureOut">
              <a:rPr lang="en-IN" smtClean="0"/>
              <a:t>24-07-2025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2392926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54956" y="2861733"/>
            <a:ext cx="8825657" cy="1915647"/>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5" y="4777381"/>
            <a:ext cx="8825658" cy="860400"/>
          </a:xfrm>
        </p:spPr>
        <p:txBody>
          <a:bodyPr anchor="t"/>
          <a:lstStyle>
            <a:lvl1pPr marL="0" indent="0" algn="l">
              <a:buNone/>
              <a:defRPr sz="2000" cap="all">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05C32DD-38A8-4DAD-BAEF-8A4A147106CB}" type="datetimeFigureOut">
              <a:rPr lang="en-IN" smtClean="0"/>
              <a:t>24-07-2025</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12058539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03312" y="2060575"/>
            <a:ext cx="4396339" cy="419576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4493" y="2056092"/>
            <a:ext cx="4396341" cy="4200245"/>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05C32DD-38A8-4DAD-BAEF-8A4A147106CB}" type="datetimeFigureOut">
              <a:rPr lang="en-IN" smtClean="0"/>
              <a:t>24-07-2025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12351554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03313" y="1905000"/>
            <a:ext cx="4396338"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3312"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4495" y="1905000"/>
            <a:ext cx="4396339" cy="576262"/>
          </a:xfrm>
        </p:spPr>
        <p:txBody>
          <a:bodyPr anchor="b">
            <a:noAutofit/>
          </a:bodyPr>
          <a:lstStyle>
            <a:lvl1pPr marL="0" indent="0">
              <a:buNone/>
              <a:defRPr sz="2400" b="0">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654495" y="2514600"/>
            <a:ext cx="4396339" cy="3741738"/>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5C32DD-38A8-4DAD-BAEF-8A4A147106CB}" type="datetimeFigureOut">
              <a:rPr lang="en-IN" smtClean="0"/>
              <a:t>24-07-2025</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36008756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7" name="Date Placeholder 2"/>
          <p:cNvSpPr>
            <a:spLocks noGrp="1"/>
          </p:cNvSpPr>
          <p:nvPr>
            <p:ph type="dt" sz="half" idx="10"/>
          </p:nvPr>
        </p:nvSpPr>
        <p:spPr/>
        <p:txBody>
          <a:bodyPr/>
          <a:lstStyle/>
          <a:p>
            <a:fld id="{F05C32DD-38A8-4DAD-BAEF-8A4A147106CB}" type="datetimeFigureOut">
              <a:rPr lang="en-IN" smtClean="0"/>
              <a:t>24-07-2025</a:t>
            </a:fld>
            <a:endParaRPr lang="en-IN"/>
          </a:p>
        </p:txBody>
      </p:sp>
      <p:sp>
        <p:nvSpPr>
          <p:cNvPr id="5" name="Footer Placeholder 3"/>
          <p:cNvSpPr>
            <a:spLocks noGrp="1"/>
          </p:cNvSpPr>
          <p:nvPr>
            <p:ph type="ftr" sz="quarter" idx="11"/>
          </p:nvPr>
        </p:nvSpPr>
        <p:spPr/>
        <p:txBody>
          <a:bodyPr/>
          <a:lstStyle/>
          <a:p>
            <a:endParaRPr lang="en-IN"/>
          </a:p>
        </p:txBody>
      </p:sp>
      <p:sp>
        <p:nvSpPr>
          <p:cNvPr id="6" name="Slide Number Placeholder 4"/>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38397035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7" name="Date Placeholder 1"/>
          <p:cNvSpPr>
            <a:spLocks noGrp="1"/>
          </p:cNvSpPr>
          <p:nvPr>
            <p:ph type="dt" sz="half" idx="10"/>
          </p:nvPr>
        </p:nvSpPr>
        <p:spPr/>
        <p:txBody>
          <a:bodyPr/>
          <a:lstStyle/>
          <a:p>
            <a:fld id="{F05C32DD-38A8-4DAD-BAEF-8A4A147106CB}" type="datetimeFigureOut">
              <a:rPr lang="en-IN" smtClean="0"/>
              <a:t>24-07-2025</a:t>
            </a:fld>
            <a:endParaRPr lang="en-IN"/>
          </a:p>
        </p:txBody>
      </p:sp>
      <p:sp>
        <p:nvSpPr>
          <p:cNvPr id="5" name="Footer Placeholder 2"/>
          <p:cNvSpPr>
            <a:spLocks noGrp="1"/>
          </p:cNvSpPr>
          <p:nvPr>
            <p:ph type="ftr" sz="quarter" idx="11"/>
          </p:nvPr>
        </p:nvSpPr>
        <p:spPr/>
        <p:txBody>
          <a:bodyPr/>
          <a:lstStyle/>
          <a:p>
            <a:endParaRPr lang="en-IN"/>
          </a:p>
        </p:txBody>
      </p:sp>
      <p:sp>
        <p:nvSpPr>
          <p:cNvPr id="6" name="Slide Number Placeholder 3"/>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41303836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4953" y="1447800"/>
            <a:ext cx="3401064" cy="14478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4784616" y="1447800"/>
            <a:ext cx="5195997" cy="45720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54953" y="3129280"/>
            <a:ext cx="3401063" cy="289559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7" name="Date Placeholder 4"/>
          <p:cNvSpPr>
            <a:spLocks noGrp="1"/>
          </p:cNvSpPr>
          <p:nvPr>
            <p:ph type="dt" sz="half" idx="10"/>
          </p:nvPr>
        </p:nvSpPr>
        <p:spPr/>
        <p:txBody>
          <a:bodyPr/>
          <a:lstStyle/>
          <a:p>
            <a:fld id="{F05C32DD-38A8-4DAD-BAEF-8A4A147106CB}" type="datetimeFigureOut">
              <a:rPr lang="en-IN" smtClean="0"/>
              <a:t>24-07-2025</a:t>
            </a:fld>
            <a:endParaRPr lang="en-IN"/>
          </a:p>
        </p:txBody>
      </p:sp>
      <p:sp>
        <p:nvSpPr>
          <p:cNvPr id="5" name="Footer Placeholder 5"/>
          <p:cNvSpPr>
            <a:spLocks noGrp="1"/>
          </p:cNvSpPr>
          <p:nvPr>
            <p:ph type="ftr" sz="quarter" idx="11"/>
          </p:nvPr>
        </p:nvSpPr>
        <p:spPr/>
        <p:txBody>
          <a:bodyPr/>
          <a:lstStyle/>
          <a:p>
            <a:endParaRPr lang="en-IN"/>
          </a:p>
        </p:txBody>
      </p:sp>
      <p:sp>
        <p:nvSpPr>
          <p:cNvPr id="6" name="Slide Number Placeholder 6"/>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17771736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53907" y="1854192"/>
            <a:ext cx="5092906" cy="1574808"/>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949546" y="1143000"/>
            <a:ext cx="3200400"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3657600"/>
            <a:ext cx="5084979" cy="137160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05C32DD-38A8-4DAD-BAEF-8A4A147106CB}" type="datetimeFigureOut">
              <a:rPr lang="en-IN" smtClean="0"/>
              <a:t>24-07-2025</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9C4CFADF-A6F5-49C4-8457-E9CFCB3C6522}" type="slidenum">
              <a:rPr lang="en-IN" smtClean="0"/>
              <a:t>‹#›</a:t>
            </a:fld>
            <a:endParaRPr lang="en-IN"/>
          </a:p>
        </p:txBody>
      </p:sp>
    </p:spTree>
    <p:extLst>
      <p:ext uri="{BB962C8B-B14F-4D97-AF65-F5344CB8AC3E}">
        <p14:creationId xmlns:p14="http://schemas.microsoft.com/office/powerpoint/2010/main" val="32447473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image" Target="../media/image4.png"/><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image" Target="../media/image5.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19">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7" name="Picture 6"/>
          <p:cNvPicPr>
            <a:picLocks noChangeAspect="1"/>
          </p:cNvPicPr>
          <p:nvPr/>
        </p:nvPicPr>
        <p:blipFill rotWithShape="1">
          <a:blip r:embed="rId20">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6" name="Oval 15"/>
          <p:cNvSpPr/>
          <p:nvPr/>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pic>
        <p:nvPicPr>
          <p:cNvPr id="9" name="Picture 8"/>
          <p:cNvPicPr>
            <a:picLocks noChangeAspect="1"/>
          </p:cNvPicPr>
          <p:nvPr/>
        </p:nvPicPr>
        <p:blipFill rotWithShape="1">
          <a:blip r:embed="rId21">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0" name="Picture 9"/>
          <p:cNvPicPr>
            <a:picLocks noChangeAspect="1"/>
          </p:cNvPicPr>
          <p:nvPr/>
        </p:nvPicPr>
        <p:blipFill rotWithShape="1">
          <a:blip r:embed="rId22">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646111" y="452718"/>
            <a:ext cx="9404723" cy="1400530"/>
          </a:xfrm>
          <a:prstGeom prst="rect">
            <a:avLst/>
          </a:prstGeom>
        </p:spPr>
        <p:txBody>
          <a:bodyPr vert="horz" lIns="91440" tIns="45720" rIns="91440" bIns="45720" rtlCol="0" anchor="t">
            <a:noAutofit/>
          </a:bodyPr>
          <a:lstStyle/>
          <a:p>
            <a:r>
              <a:rPr lang="en-US"/>
              <a:t>Click to edit Master title style</a:t>
            </a:r>
            <a:endParaRPr lang="en-US" dirty="0"/>
          </a:p>
        </p:txBody>
      </p:sp>
      <p:sp>
        <p:nvSpPr>
          <p:cNvPr id="3" name="Text Placeholder 2"/>
          <p:cNvSpPr>
            <a:spLocks noGrp="1"/>
          </p:cNvSpPr>
          <p:nvPr>
            <p:ph type="body" idx="1"/>
          </p:nvPr>
        </p:nvSpPr>
        <p:spPr>
          <a:xfrm>
            <a:off x="1103312" y="2052918"/>
            <a:ext cx="8946541" cy="419548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rot="5400000">
            <a:off x="10155639" y="1790701"/>
            <a:ext cx="990599" cy="304799"/>
          </a:xfrm>
          <a:prstGeom prst="rect">
            <a:avLst/>
          </a:prstGeom>
        </p:spPr>
        <p:txBody>
          <a:bodyPr vert="horz" lIns="91440" tIns="45720" rIns="91440" bIns="45720" rtlCol="0" anchor="t"/>
          <a:lstStyle>
            <a:lvl1pPr algn="l">
              <a:defRPr sz="1100" b="0" i="0">
                <a:solidFill>
                  <a:schemeClr val="tx1">
                    <a:tint val="75000"/>
                    <a:alpha val="60000"/>
                  </a:schemeClr>
                </a:solidFill>
              </a:defRPr>
            </a:lvl1pPr>
          </a:lstStyle>
          <a:p>
            <a:fld id="{F05C32DD-38A8-4DAD-BAEF-8A4A147106CB}" type="datetimeFigureOut">
              <a:rPr lang="en-IN" smtClean="0"/>
              <a:t>24-07-2025</a:t>
            </a:fld>
            <a:endParaRPr lang="en-IN"/>
          </a:p>
        </p:txBody>
      </p:sp>
      <p:sp>
        <p:nvSpPr>
          <p:cNvPr id="5" name="Footer Placeholder 4"/>
          <p:cNvSpPr>
            <a:spLocks noGrp="1"/>
          </p:cNvSpPr>
          <p:nvPr>
            <p:ph type="ftr" sz="quarter" idx="3"/>
          </p:nvPr>
        </p:nvSpPr>
        <p:spPr>
          <a:xfrm rot="5400000">
            <a:off x="8951573" y="3225297"/>
            <a:ext cx="3859795" cy="304801"/>
          </a:xfrm>
          <a:prstGeom prst="rect">
            <a:avLst/>
          </a:prstGeom>
        </p:spPr>
        <p:txBody>
          <a:bodyPr vert="horz" lIns="91440" tIns="45720" rIns="91440" bIns="45720" rtlCol="0" anchor="b"/>
          <a:lstStyle>
            <a:lvl1pPr algn="l">
              <a:defRPr sz="1100" b="0" i="0">
                <a:solidFill>
                  <a:schemeClr val="tx1">
                    <a:tint val="75000"/>
                    <a:alpha val="60000"/>
                  </a:schemeClr>
                </a:solidFill>
              </a:defRPr>
            </a:lvl1pPr>
          </a:lstStyle>
          <a:p>
            <a:endParaRPr lang="en-IN"/>
          </a:p>
        </p:txBody>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tx1">
                    <a:tint val="75000"/>
                  </a:schemeClr>
                </a:solidFill>
              </a:defRPr>
            </a:lvl1pPr>
          </a:lstStyle>
          <a:p>
            <a:fld id="{9C4CFADF-A6F5-49C4-8457-E9CFCB3C6522}" type="slidenum">
              <a:rPr lang="en-IN" smtClean="0"/>
              <a:t>‹#›</a:t>
            </a:fld>
            <a:endParaRPr lang="en-IN"/>
          </a:p>
        </p:txBody>
      </p:sp>
    </p:spTree>
    <p:extLst>
      <p:ext uri="{BB962C8B-B14F-4D97-AF65-F5344CB8AC3E}">
        <p14:creationId xmlns:p14="http://schemas.microsoft.com/office/powerpoint/2010/main" val="159930493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4200" b="0" i="0" kern="1200">
          <a:solidFill>
            <a:schemeClr val="tx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2000" b="0" i="0" kern="1200">
          <a:solidFill>
            <a:schemeClr val="tx1"/>
          </a:solidFill>
          <a:latin typeface="+mj-lt"/>
          <a:ea typeface="+mj-ea"/>
          <a:cs typeface="+mj-cs"/>
        </a:defRPr>
      </a:lvl1pPr>
      <a:lvl2pPr marL="742950" indent="-28575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800" b="0" i="0" kern="1200">
          <a:solidFill>
            <a:schemeClr val="tx1"/>
          </a:solidFill>
          <a:latin typeface="+mj-lt"/>
          <a:ea typeface="+mj-ea"/>
          <a:cs typeface="+mj-cs"/>
        </a:defRPr>
      </a:lvl2pPr>
      <a:lvl3pPr marL="1143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600" b="0" i="0" kern="1200">
          <a:solidFill>
            <a:schemeClr val="tx1"/>
          </a:solidFill>
          <a:latin typeface="+mj-lt"/>
          <a:ea typeface="+mj-ea"/>
          <a:cs typeface="+mj-cs"/>
        </a:defRPr>
      </a:lvl3pPr>
      <a:lvl4pPr marL="1600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4pPr>
      <a:lvl5pPr marL="20574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5pPr>
      <a:lvl6pPr marL="2506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6pPr>
      <a:lvl7pPr marL="29718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7pPr>
      <a:lvl8pPr marL="34290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8pPr>
      <a:lvl9pPr marL="3886200" indent="-228600" algn="l" defTabSz="457200" rtl="0" eaLnBrk="1" latinLnBrk="0" hangingPunct="1">
        <a:spcBef>
          <a:spcPts val="1000"/>
        </a:spcBef>
        <a:spcAft>
          <a:spcPts val="0"/>
        </a:spcAft>
        <a:buClr>
          <a:schemeClr val="bg2">
            <a:lumMod val="40000"/>
            <a:lumOff val="60000"/>
          </a:schemeClr>
        </a:buClr>
        <a:buSzPct val="80000"/>
        <a:buFont typeface="Wingdings 3" charset="2"/>
        <a:buChar char=""/>
        <a:defRPr sz="1400" b="0" i="0" kern="1200">
          <a:solidFill>
            <a:schemeClr val="tx1"/>
          </a:solidFill>
          <a:latin typeface="+mj-lt"/>
          <a:ea typeface="+mj-ea"/>
          <a:cs typeface="+mj-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10">
          <a:fgClr>
            <a:schemeClr val="accent1"/>
          </a:fgClr>
          <a:bgClr>
            <a:schemeClr val="bg1"/>
          </a:bgClr>
        </a:pattFill>
        <a:effectLst/>
      </p:bgPr>
    </p:bg>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F6B48E76-24BD-D3F3-B54C-B9A056180B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Title 5">
            <a:extLst>
              <a:ext uri="{FF2B5EF4-FFF2-40B4-BE49-F238E27FC236}">
                <a16:creationId xmlns:a16="http://schemas.microsoft.com/office/drawing/2014/main" id="{A21765AE-B987-2A7A-6A7C-0DD15150B23E}"/>
              </a:ext>
            </a:extLst>
          </p:cNvPr>
          <p:cNvSpPr>
            <a:spLocks noGrp="1"/>
          </p:cNvSpPr>
          <p:nvPr>
            <p:ph type="ctrTitle"/>
          </p:nvPr>
        </p:nvSpPr>
        <p:spPr>
          <a:xfrm>
            <a:off x="457200" y="648924"/>
            <a:ext cx="10250129" cy="2698957"/>
          </a:xfrm>
        </p:spPr>
        <p:txBody>
          <a:bodyPr/>
          <a:lstStyle/>
          <a:p>
            <a:r>
              <a:rPr lang="en-US" altLang="en-US" b="1" dirty="0">
                <a:solidFill>
                  <a:schemeClr val="tx1"/>
                </a:solidFill>
                <a:latin typeface="Calibri" panose="020F0502020204030204" pitchFamily="34" charset="0"/>
                <a:cs typeface="Calibri" panose="020F0502020204030204" pitchFamily="34" charset="0"/>
              </a:rPr>
              <a:t>INDIA GENERAL ELECTION RESULTS ANALYSIS - 2024</a:t>
            </a:r>
            <a:endParaRPr lang="en-IN" dirty="0">
              <a:latin typeface="Calibri" panose="020F0502020204030204" pitchFamily="34" charset="0"/>
              <a:cs typeface="Calibri" panose="020F0502020204030204" pitchFamily="34" charset="0"/>
            </a:endParaRPr>
          </a:p>
        </p:txBody>
      </p:sp>
      <p:sp>
        <p:nvSpPr>
          <p:cNvPr id="7" name="Subtitle 6">
            <a:extLst>
              <a:ext uri="{FF2B5EF4-FFF2-40B4-BE49-F238E27FC236}">
                <a16:creationId xmlns:a16="http://schemas.microsoft.com/office/drawing/2014/main" id="{F9CA0B79-AAC2-B0FD-7982-70AE559DAD45}"/>
              </a:ext>
            </a:extLst>
          </p:cNvPr>
          <p:cNvSpPr>
            <a:spLocks noGrp="1"/>
          </p:cNvSpPr>
          <p:nvPr>
            <p:ph type="subTitle" idx="1"/>
          </p:nvPr>
        </p:nvSpPr>
        <p:spPr>
          <a:xfrm>
            <a:off x="604685" y="3367547"/>
            <a:ext cx="7477431" cy="1455175"/>
          </a:xfrm>
        </p:spPr>
        <p:txBody>
          <a:bodyPr>
            <a:normAutofit lnSpcReduction="10000"/>
          </a:bodyPr>
          <a:lstStyle/>
          <a:p>
            <a:pPr lvl="0" defTabSz="914400" eaLnBrk="0" fontAlgn="base" hangingPunct="0">
              <a:spcBef>
                <a:spcPct val="0"/>
              </a:spcBef>
              <a:spcAft>
                <a:spcPct val="0"/>
              </a:spcAft>
              <a:buClrTx/>
              <a:buSzTx/>
            </a:pPr>
            <a:r>
              <a:rPr lang="en-US" altLang="en-US" sz="2400" cap="none" dirty="0">
                <a:solidFill>
                  <a:schemeClr val="tx1"/>
                </a:solidFill>
                <a:latin typeface="Calibri" panose="020F0502020204030204" pitchFamily="34" charset="0"/>
                <a:cs typeface="Calibri" panose="020F0502020204030204" pitchFamily="34" charset="0"/>
              </a:rPr>
              <a:t>The Advanced and Real-Time Power BI Project with cutting-edge functionalities and features! This project is designed with five dynamic and visually stunning dashboards, delivering unparalleled insights.</a:t>
            </a:r>
            <a:endParaRPr lang="en-US" altLang="en-US" cap="none" dirty="0">
              <a:solidFill>
                <a:schemeClr val="tx1"/>
              </a:solidFill>
              <a:latin typeface="Calibri" panose="020F0502020204030204" pitchFamily="34" charset="0"/>
              <a:cs typeface="Calibri" panose="020F0502020204030204" pitchFamily="34" charset="0"/>
            </a:endParaRPr>
          </a:p>
          <a:p>
            <a:endParaRPr lang="en-IN" sz="2400" dirty="0">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7BDE2FDA-871C-6DA0-030B-F819D2FDBEA0}"/>
              </a:ext>
            </a:extLst>
          </p:cNvPr>
          <p:cNvSpPr txBox="1"/>
          <p:nvPr/>
        </p:nvSpPr>
        <p:spPr>
          <a:xfrm>
            <a:off x="8082116" y="3185649"/>
            <a:ext cx="2256503" cy="2215991"/>
          </a:xfrm>
          <a:prstGeom prst="rect">
            <a:avLst/>
          </a:prstGeom>
          <a:noFill/>
        </p:spPr>
        <p:txBody>
          <a:bodyPr wrap="square">
            <a:spAutoFit/>
          </a:bodyPr>
          <a:lstStyle/>
          <a:p>
            <a:r>
              <a:rPr lang="en-US" altLang="en-US" sz="13800" b="1" cap="none" dirty="0">
                <a:solidFill>
                  <a:schemeClr val="tx1"/>
                </a:solidFill>
                <a:latin typeface="__Inter_0790a0"/>
              </a:rPr>
              <a:t>📊</a:t>
            </a:r>
            <a:endParaRPr lang="en-IN" sz="13800" dirty="0"/>
          </a:p>
        </p:txBody>
      </p:sp>
    </p:spTree>
    <p:extLst>
      <p:ext uri="{BB962C8B-B14F-4D97-AF65-F5344CB8AC3E}">
        <p14:creationId xmlns:p14="http://schemas.microsoft.com/office/powerpoint/2010/main" val="34745525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06D523-F3CE-9262-429F-C470FF3EC4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B19BEE-D87D-B386-9B3E-C35E25A4FDD9}"/>
              </a:ext>
            </a:extLst>
          </p:cNvPr>
          <p:cNvSpPr>
            <a:spLocks noGrp="1"/>
          </p:cNvSpPr>
          <p:nvPr>
            <p:ph type="title"/>
          </p:nvPr>
        </p:nvSpPr>
        <p:spPr>
          <a:xfrm>
            <a:off x="1" y="442452"/>
            <a:ext cx="10080330" cy="634179"/>
          </a:xfrm>
        </p:spPr>
        <p:txBody>
          <a:bodyPr/>
          <a:lstStyle/>
          <a:p>
            <a:pPr lvl="0" defTabSz="914400" eaLnBrk="0" fontAlgn="base" hangingPunct="0">
              <a:spcAft>
                <a:spcPct val="0"/>
              </a:spcAft>
            </a:pPr>
            <a:r>
              <a:rPr lang="en-US" altLang="en-US" sz="2400" dirty="0">
                <a:solidFill>
                  <a:schemeClr val="tx1"/>
                </a:solidFill>
                <a:latin typeface="__Inter_0790a0"/>
              </a:rPr>
              <a:t>5️⃣ State Analysis – In-depth performance comparisons across states.</a:t>
            </a:r>
            <a:endParaRPr lang="en-US" altLang="en-US" sz="2000" dirty="0">
              <a:solidFill>
                <a:schemeClr val="tx1"/>
              </a:solidFill>
            </a:endParaRPr>
          </a:p>
        </p:txBody>
      </p:sp>
      <p:pic>
        <p:nvPicPr>
          <p:cNvPr id="4" name="Picture 3">
            <a:extLst>
              <a:ext uri="{FF2B5EF4-FFF2-40B4-BE49-F238E27FC236}">
                <a16:creationId xmlns:a16="http://schemas.microsoft.com/office/drawing/2014/main" id="{CB3EC359-7BD0-A22A-DC3B-20547D727C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94619"/>
            <a:ext cx="12192000" cy="5657358"/>
          </a:xfrm>
          <a:prstGeom prst="rect">
            <a:avLst/>
          </a:prstGeom>
        </p:spPr>
      </p:pic>
    </p:spTree>
    <p:extLst>
      <p:ext uri="{BB962C8B-B14F-4D97-AF65-F5344CB8AC3E}">
        <p14:creationId xmlns:p14="http://schemas.microsoft.com/office/powerpoint/2010/main" val="36581154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CF7E1C-4AE7-ACF6-68AE-570BEB2692C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EA6216A-9832-6B1D-C983-4FC4A90015C9}"/>
              </a:ext>
            </a:extLst>
          </p:cNvPr>
          <p:cNvSpPr>
            <a:spLocks noGrp="1"/>
          </p:cNvSpPr>
          <p:nvPr>
            <p:ph type="title"/>
          </p:nvPr>
        </p:nvSpPr>
        <p:spPr>
          <a:xfrm>
            <a:off x="1" y="442452"/>
            <a:ext cx="10080330" cy="634179"/>
          </a:xfrm>
        </p:spPr>
        <p:txBody>
          <a:bodyPr/>
          <a:lstStyle/>
          <a:p>
            <a:pPr lvl="0" defTabSz="914400" eaLnBrk="0" fontAlgn="base" hangingPunct="0">
              <a:spcAft>
                <a:spcPct val="0"/>
              </a:spcAft>
            </a:pPr>
            <a:r>
              <a:rPr lang="en-US" altLang="en-US" sz="2400" b="1" dirty="0">
                <a:solidFill>
                  <a:schemeClr val="tx1"/>
                </a:solidFill>
                <a:latin typeface="__Inter_0790a0"/>
              </a:rPr>
              <a:t>Advanced Data Modeling</a:t>
            </a:r>
            <a:endParaRPr lang="en-US" altLang="en-US" sz="2000" dirty="0">
              <a:solidFill>
                <a:schemeClr val="tx1"/>
              </a:solidFill>
            </a:endParaRPr>
          </a:p>
        </p:txBody>
      </p:sp>
      <p:pic>
        <p:nvPicPr>
          <p:cNvPr id="5" name="Picture 4">
            <a:extLst>
              <a:ext uri="{FF2B5EF4-FFF2-40B4-BE49-F238E27FC236}">
                <a16:creationId xmlns:a16="http://schemas.microsoft.com/office/drawing/2014/main" id="{98008799-A6CD-6117-1AA0-842517E366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76630"/>
            <a:ext cx="12192000" cy="5781369"/>
          </a:xfrm>
          <a:prstGeom prst="rect">
            <a:avLst/>
          </a:prstGeom>
        </p:spPr>
      </p:pic>
    </p:spTree>
    <p:extLst>
      <p:ext uri="{BB962C8B-B14F-4D97-AF65-F5344CB8AC3E}">
        <p14:creationId xmlns:p14="http://schemas.microsoft.com/office/powerpoint/2010/main" val="1857648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2EDC18-0DD4-AC46-7D41-1E46882D4790}"/>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4CDCAD20-4F38-7BD7-7703-A651324CFE16}"/>
              </a:ext>
            </a:extLst>
          </p:cNvPr>
          <p:cNvSpPr>
            <a:spLocks noGrp="1"/>
          </p:cNvSpPr>
          <p:nvPr>
            <p:ph type="title"/>
          </p:nvPr>
        </p:nvSpPr>
        <p:spPr>
          <a:xfrm>
            <a:off x="1103313" y="693174"/>
            <a:ext cx="8947521" cy="1160074"/>
          </a:xfrm>
        </p:spPr>
        <p:txBody>
          <a:bodyPr/>
          <a:lstStyle/>
          <a:p>
            <a:r>
              <a:rPr lang="en-IN" dirty="0">
                <a:latin typeface="Calibri" panose="020F0502020204030204" pitchFamily="34" charset="0"/>
                <a:cs typeface="Calibri" panose="020F0502020204030204" pitchFamily="34" charset="0"/>
              </a:rPr>
              <a:t>Project Objective:</a:t>
            </a:r>
            <a:br>
              <a:rPr lang="en-US" altLang="en-US" sz="4000" dirty="0">
                <a:latin typeface="Calibri" panose="020F0502020204030204" pitchFamily="34" charset="0"/>
                <a:cs typeface="Calibri" panose="020F0502020204030204" pitchFamily="34" charset="0"/>
              </a:rPr>
            </a:br>
            <a:endParaRPr lang="en-IN" dirty="0">
              <a:latin typeface="Calibri" panose="020F0502020204030204" pitchFamily="34" charset="0"/>
              <a:cs typeface="Calibri" panose="020F0502020204030204" pitchFamily="34" charset="0"/>
            </a:endParaRPr>
          </a:p>
        </p:txBody>
      </p:sp>
      <p:sp>
        <p:nvSpPr>
          <p:cNvPr id="7" name="Content Placeholder 6">
            <a:extLst>
              <a:ext uri="{FF2B5EF4-FFF2-40B4-BE49-F238E27FC236}">
                <a16:creationId xmlns:a16="http://schemas.microsoft.com/office/drawing/2014/main" id="{2B13883E-3D2D-30DA-E99E-A55AAEEED682}"/>
              </a:ext>
            </a:extLst>
          </p:cNvPr>
          <p:cNvSpPr>
            <a:spLocks noGrp="1"/>
          </p:cNvSpPr>
          <p:nvPr>
            <p:ph idx="1"/>
          </p:nvPr>
        </p:nvSpPr>
        <p:spPr>
          <a:xfrm>
            <a:off x="1103313" y="2052919"/>
            <a:ext cx="6846068" cy="2342100"/>
          </a:xfrm>
        </p:spPr>
        <p:txBody>
          <a:bodyPr>
            <a:normAutofit fontScale="92500" lnSpcReduction="10000"/>
          </a:bodyPr>
          <a:lstStyle/>
          <a:p>
            <a:pPr marL="0" lvl="0" indent="0" defTabSz="914400" eaLnBrk="0" fontAlgn="base" hangingPunct="0">
              <a:spcBef>
                <a:spcPct val="0"/>
              </a:spcBef>
              <a:spcAft>
                <a:spcPct val="0"/>
              </a:spcAft>
              <a:buClrTx/>
              <a:buSzTx/>
              <a:buNone/>
            </a:pPr>
            <a:r>
              <a:rPr lang="en-US" sz="2400" dirty="0">
                <a:latin typeface="Calibri" panose="020F0502020204030204" pitchFamily="34" charset="0"/>
                <a:cs typeface="Calibri" panose="020F0502020204030204" pitchFamily="34" charset="0"/>
              </a:rPr>
              <a:t>The India General Election Results – 2024 dashboard aims to provide a comprehensive overview of the election outcomes with a focus on seat distribution among key alliances and independent candidates. The dashboard will help political analysts, researchers, and the general public gain insights into the election performance of major political groups. </a:t>
            </a:r>
            <a:endParaRPr lang="en-US" altLang="en-US" sz="2400" dirty="0">
              <a:latin typeface="Calibri" panose="020F0502020204030204" pitchFamily="34" charset="0"/>
              <a:cs typeface="Calibri" panose="020F0502020204030204" pitchFamily="34" charset="0"/>
            </a:endParaRPr>
          </a:p>
        </p:txBody>
      </p:sp>
      <p:pic>
        <p:nvPicPr>
          <p:cNvPr id="12" name="Picture 11">
            <a:extLst>
              <a:ext uri="{FF2B5EF4-FFF2-40B4-BE49-F238E27FC236}">
                <a16:creationId xmlns:a16="http://schemas.microsoft.com/office/drawing/2014/main" id="{3A8245C1-6F02-EC2F-68B3-4928E60E54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97562" y="186463"/>
            <a:ext cx="3576292" cy="1666785"/>
          </a:xfrm>
          <a:prstGeom prst="rect">
            <a:avLst/>
          </a:prstGeom>
        </p:spPr>
      </p:pic>
      <p:pic>
        <p:nvPicPr>
          <p:cNvPr id="13" name="Picture 12">
            <a:extLst>
              <a:ext uri="{FF2B5EF4-FFF2-40B4-BE49-F238E27FC236}">
                <a16:creationId xmlns:a16="http://schemas.microsoft.com/office/drawing/2014/main" id="{A17511B7-42F9-1209-7F9D-22F40D4FAC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18091" y="2907551"/>
            <a:ext cx="3257275" cy="3257275"/>
          </a:xfrm>
          <a:prstGeom prst="rect">
            <a:avLst/>
          </a:prstGeom>
        </p:spPr>
      </p:pic>
    </p:spTree>
    <p:extLst>
      <p:ext uri="{BB962C8B-B14F-4D97-AF65-F5344CB8AC3E}">
        <p14:creationId xmlns:p14="http://schemas.microsoft.com/office/powerpoint/2010/main" val="23148521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1C79756D-7B2B-F019-4E43-20397B0A1248}"/>
              </a:ext>
            </a:extLst>
          </p:cNvPr>
          <p:cNvSpPr>
            <a:spLocks noGrp="1"/>
          </p:cNvSpPr>
          <p:nvPr>
            <p:ph type="title"/>
          </p:nvPr>
        </p:nvSpPr>
        <p:spPr/>
        <p:txBody>
          <a:bodyPr/>
          <a:lstStyle/>
          <a:p>
            <a:r>
              <a:rPr lang="en-US" altLang="en-US" dirty="0">
                <a:latin typeface="Calibri" panose="020F0502020204030204" pitchFamily="34" charset="0"/>
                <a:cs typeface="Calibri" panose="020F0502020204030204" pitchFamily="34" charset="0"/>
              </a:rPr>
              <a:t>🚀 What Makes This Project Exceptional?</a:t>
            </a:r>
            <a:br>
              <a:rPr lang="en-US" altLang="en-US" sz="4000" dirty="0">
                <a:latin typeface="Calibri" panose="020F0502020204030204" pitchFamily="34" charset="0"/>
                <a:cs typeface="Calibri" panose="020F0502020204030204" pitchFamily="34" charset="0"/>
              </a:rPr>
            </a:br>
            <a:endParaRPr lang="en-IN" dirty="0">
              <a:latin typeface="Calibri" panose="020F0502020204030204" pitchFamily="34" charset="0"/>
              <a:cs typeface="Calibri" panose="020F0502020204030204" pitchFamily="34" charset="0"/>
            </a:endParaRPr>
          </a:p>
        </p:txBody>
      </p:sp>
      <p:sp>
        <p:nvSpPr>
          <p:cNvPr id="7" name="Content Placeholder 6">
            <a:extLst>
              <a:ext uri="{FF2B5EF4-FFF2-40B4-BE49-F238E27FC236}">
                <a16:creationId xmlns:a16="http://schemas.microsoft.com/office/drawing/2014/main" id="{5B609F5A-D92E-637B-ED58-DBEF718BAE54}"/>
              </a:ext>
            </a:extLst>
          </p:cNvPr>
          <p:cNvSpPr>
            <a:spLocks noGrp="1"/>
          </p:cNvSpPr>
          <p:nvPr>
            <p:ph idx="1"/>
          </p:nvPr>
        </p:nvSpPr>
        <p:spPr>
          <a:xfrm>
            <a:off x="1103312" y="2052918"/>
            <a:ext cx="8423954" cy="2951835"/>
          </a:xfrm>
        </p:spPr>
        <p:txBody>
          <a:bodyPr>
            <a:noAutofit/>
          </a:bodyPr>
          <a:lstStyle/>
          <a:p>
            <a:pPr lvl="0" defTabSz="914400" eaLnBrk="0" fontAlgn="base" hangingPunct="0">
              <a:spcBef>
                <a:spcPct val="0"/>
              </a:spcBef>
              <a:spcAft>
                <a:spcPct val="0"/>
              </a:spcAft>
              <a:buClrTx/>
              <a:buSzTx/>
              <a:buFont typeface="Wingdings" panose="05000000000000000000" pitchFamily="2" charset="2"/>
              <a:buChar char="ü"/>
            </a:pPr>
            <a:r>
              <a:rPr lang="en-US" altLang="en-US" sz="2400" dirty="0">
                <a:latin typeface="__Inter_0790a0"/>
              </a:rPr>
              <a:t> Advanced Functionalities:</a:t>
            </a:r>
            <a:endParaRPr lang="en-US" altLang="en-US" sz="2400" dirty="0"/>
          </a:p>
          <a:p>
            <a:pPr lvl="0" defTabSz="914400" eaLnBrk="0" fontAlgn="base" hangingPunct="0">
              <a:spcBef>
                <a:spcPct val="0"/>
              </a:spcBef>
              <a:spcAft>
                <a:spcPct val="0"/>
              </a:spcAft>
              <a:buClrTx/>
              <a:buSzTx/>
              <a:buFont typeface="Wingdings" panose="05000000000000000000" pitchFamily="2" charset="2"/>
              <a:buChar char="ü"/>
            </a:pPr>
            <a:r>
              <a:rPr lang="en-US" altLang="en-US" sz="2400" dirty="0">
                <a:latin typeface="__Inter_0790a0"/>
              </a:rPr>
              <a:t>Dynamic Data Modeling across multiple tables.</a:t>
            </a:r>
            <a:endParaRPr lang="en-US" altLang="en-US" sz="2400" dirty="0"/>
          </a:p>
          <a:p>
            <a:pPr lvl="0" defTabSz="914400" eaLnBrk="0" fontAlgn="base" hangingPunct="0">
              <a:spcBef>
                <a:spcPct val="0"/>
              </a:spcBef>
              <a:spcAft>
                <a:spcPct val="0"/>
              </a:spcAft>
              <a:buClrTx/>
              <a:buSzTx/>
              <a:buFont typeface="Wingdings" panose="05000000000000000000" pitchFamily="2" charset="2"/>
              <a:buChar char="ü"/>
            </a:pPr>
            <a:r>
              <a:rPr lang="en-US" altLang="en-US" sz="2400" dirty="0">
                <a:latin typeface="__Inter_0790a0"/>
              </a:rPr>
              <a:t>Data Drill through</a:t>
            </a:r>
            <a:endParaRPr lang="en-US" altLang="en-US" sz="2400" dirty="0"/>
          </a:p>
          <a:p>
            <a:pPr lvl="0" defTabSz="914400" eaLnBrk="0" fontAlgn="base" hangingPunct="0">
              <a:spcBef>
                <a:spcPct val="0"/>
              </a:spcBef>
              <a:spcAft>
                <a:spcPct val="0"/>
              </a:spcAft>
              <a:buClrTx/>
              <a:buSzTx/>
              <a:buFont typeface="Wingdings" panose="05000000000000000000" pitchFamily="2" charset="2"/>
              <a:buChar char="ü"/>
            </a:pPr>
            <a:r>
              <a:rPr lang="en-US" altLang="en-US" sz="2400" dirty="0">
                <a:latin typeface="__Inter_0790a0"/>
              </a:rPr>
              <a:t>Data Drill Up/ Down</a:t>
            </a:r>
            <a:endParaRPr lang="en-US" altLang="en-US" sz="2400" dirty="0"/>
          </a:p>
          <a:p>
            <a:pPr lvl="0" defTabSz="914400" eaLnBrk="0" fontAlgn="base" hangingPunct="0">
              <a:spcBef>
                <a:spcPct val="0"/>
              </a:spcBef>
              <a:spcAft>
                <a:spcPct val="0"/>
              </a:spcAft>
              <a:buClrTx/>
              <a:buSzTx/>
              <a:buFont typeface="Wingdings" panose="05000000000000000000" pitchFamily="2" charset="2"/>
              <a:buChar char="ü"/>
            </a:pPr>
            <a:r>
              <a:rPr lang="en-US" altLang="en-US" sz="2400" dirty="0">
                <a:latin typeface="__Inter_0790a0"/>
              </a:rPr>
              <a:t>Bookmarks</a:t>
            </a:r>
            <a:endParaRPr lang="en-US" altLang="en-US" sz="2400" dirty="0"/>
          </a:p>
          <a:p>
            <a:pPr lvl="0" defTabSz="914400" eaLnBrk="0" fontAlgn="base" hangingPunct="0">
              <a:spcBef>
                <a:spcPct val="0"/>
              </a:spcBef>
              <a:spcAft>
                <a:spcPct val="0"/>
              </a:spcAft>
              <a:buClrTx/>
              <a:buSzTx/>
              <a:buFont typeface="Wingdings" panose="05000000000000000000" pitchFamily="2" charset="2"/>
              <a:buChar char="ü"/>
            </a:pPr>
            <a:r>
              <a:rPr lang="en-US" altLang="en-US" sz="2400" dirty="0">
                <a:latin typeface="__Inter_0790a0"/>
              </a:rPr>
              <a:t>Advanced DAX Functions, Calculated Measures, and Columns.</a:t>
            </a:r>
            <a:endParaRPr lang="en-US" altLang="en-US" sz="2400" dirty="0"/>
          </a:p>
          <a:p>
            <a:pPr lvl="0" defTabSz="914400" eaLnBrk="0" fontAlgn="base" hangingPunct="0">
              <a:spcBef>
                <a:spcPct val="0"/>
              </a:spcBef>
              <a:spcAft>
                <a:spcPct val="0"/>
              </a:spcAft>
              <a:buClrTx/>
              <a:buSzTx/>
              <a:buFont typeface="Wingdings" panose="05000000000000000000" pitchFamily="2" charset="2"/>
              <a:buChar char="ü"/>
            </a:pPr>
            <a:r>
              <a:rPr lang="en-US" altLang="en-US" sz="2400" dirty="0">
                <a:latin typeface="__Inter_0790a0"/>
              </a:rPr>
              <a:t>Seamless Data Cleaning in Power Query for flawless analysis.</a:t>
            </a:r>
            <a:endParaRPr lang="en-US" altLang="en-US" sz="2400" dirty="0"/>
          </a:p>
          <a:p>
            <a:endParaRPr lang="en-IN" sz="2400" dirty="0"/>
          </a:p>
        </p:txBody>
      </p:sp>
      <p:sp>
        <p:nvSpPr>
          <p:cNvPr id="9" name="TextBox 8">
            <a:extLst>
              <a:ext uri="{FF2B5EF4-FFF2-40B4-BE49-F238E27FC236}">
                <a16:creationId xmlns:a16="http://schemas.microsoft.com/office/drawing/2014/main" id="{4F0BBA53-4175-FBC2-51B2-0986E64A134C}"/>
              </a:ext>
            </a:extLst>
          </p:cNvPr>
          <p:cNvSpPr txBox="1"/>
          <p:nvPr/>
        </p:nvSpPr>
        <p:spPr>
          <a:xfrm>
            <a:off x="9527266" y="1717875"/>
            <a:ext cx="1047135" cy="1446550"/>
          </a:xfrm>
          <a:prstGeom prst="rect">
            <a:avLst/>
          </a:prstGeom>
          <a:noFill/>
        </p:spPr>
        <p:txBody>
          <a:bodyPr wrap="square">
            <a:spAutoFit/>
          </a:bodyPr>
          <a:lstStyle/>
          <a:p>
            <a:r>
              <a:rPr lang="en-US" altLang="en-US" sz="8800" dirty="0">
                <a:latin typeface="__Inter_0790a0"/>
              </a:rPr>
              <a:t>🌟</a:t>
            </a:r>
            <a:endParaRPr lang="en-IN" sz="8800" dirty="0"/>
          </a:p>
        </p:txBody>
      </p:sp>
    </p:spTree>
    <p:extLst>
      <p:ext uri="{BB962C8B-B14F-4D97-AF65-F5344CB8AC3E}">
        <p14:creationId xmlns:p14="http://schemas.microsoft.com/office/powerpoint/2010/main" val="2901890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9A539-CC76-68B7-EB70-6B509A4AA0CF}"/>
              </a:ext>
            </a:extLst>
          </p:cNvPr>
          <p:cNvSpPr>
            <a:spLocks noGrp="1"/>
          </p:cNvSpPr>
          <p:nvPr>
            <p:ph type="title"/>
          </p:nvPr>
        </p:nvSpPr>
        <p:spPr>
          <a:xfrm>
            <a:off x="1" y="530942"/>
            <a:ext cx="10080330" cy="545689"/>
          </a:xfrm>
        </p:spPr>
        <p:txBody>
          <a:bodyPr/>
          <a:lstStyle/>
          <a:p>
            <a:pPr lvl="0" defTabSz="914400" eaLnBrk="0" fontAlgn="base" hangingPunct="0">
              <a:spcAft>
                <a:spcPct val="0"/>
              </a:spcAft>
            </a:pPr>
            <a:r>
              <a:rPr lang="en-US" altLang="en-US" sz="2400" dirty="0">
                <a:solidFill>
                  <a:schemeClr val="tx1"/>
                </a:solidFill>
                <a:latin typeface="Calibri" panose="020F0502020204030204" pitchFamily="34" charset="0"/>
                <a:cs typeface="Calibri" panose="020F0502020204030204" pitchFamily="34" charset="0"/>
              </a:rPr>
              <a:t>1️⃣ Landing Page – Engaging and interactive project entry.</a:t>
            </a:r>
            <a:endParaRPr lang="en-US" altLang="en-US" sz="2000" dirty="0">
              <a:solidFill>
                <a:schemeClr val="tx1"/>
              </a:solidFill>
              <a:latin typeface="Calibri" panose="020F0502020204030204" pitchFamily="34" charset="0"/>
              <a:cs typeface="Calibri" panose="020F0502020204030204" pitchFamily="34" charset="0"/>
            </a:endParaRPr>
          </a:p>
        </p:txBody>
      </p:sp>
      <p:pic>
        <p:nvPicPr>
          <p:cNvPr id="8" name="Picture 7">
            <a:extLst>
              <a:ext uri="{FF2B5EF4-FFF2-40B4-BE49-F238E27FC236}">
                <a16:creationId xmlns:a16="http://schemas.microsoft.com/office/drawing/2014/main" id="{64B93D17-DB6B-0819-2C36-4BE1AE393CA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94619"/>
            <a:ext cx="12192000" cy="5663382"/>
          </a:xfrm>
          <a:prstGeom prst="rect">
            <a:avLst/>
          </a:prstGeom>
        </p:spPr>
      </p:pic>
    </p:spTree>
    <p:extLst>
      <p:ext uri="{BB962C8B-B14F-4D97-AF65-F5344CB8AC3E}">
        <p14:creationId xmlns:p14="http://schemas.microsoft.com/office/powerpoint/2010/main" val="1936637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1EF5E6-27C8-4F6C-C99A-17DBC8DB77A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CF2F6AC-237F-6289-1037-5432926F8734}"/>
              </a:ext>
            </a:extLst>
          </p:cNvPr>
          <p:cNvSpPr>
            <a:spLocks noGrp="1"/>
          </p:cNvSpPr>
          <p:nvPr>
            <p:ph type="title"/>
          </p:nvPr>
        </p:nvSpPr>
        <p:spPr>
          <a:xfrm>
            <a:off x="1" y="530942"/>
            <a:ext cx="10080330" cy="545689"/>
          </a:xfrm>
        </p:spPr>
        <p:txBody>
          <a:bodyPr/>
          <a:lstStyle/>
          <a:p>
            <a:pPr lvl="0" defTabSz="914400" eaLnBrk="0" fontAlgn="base" hangingPunct="0">
              <a:spcAft>
                <a:spcPct val="0"/>
              </a:spcAft>
            </a:pPr>
            <a:r>
              <a:rPr lang="en-US" altLang="en-US" sz="2400" dirty="0">
                <a:solidFill>
                  <a:schemeClr val="tx1"/>
                </a:solidFill>
                <a:latin typeface="__Inter_0790a0"/>
              </a:rPr>
              <a:t>2️⃣ Overview Analysis – A comprehensive summary of results and trends.</a:t>
            </a:r>
            <a:endParaRPr lang="en-US" altLang="en-US" sz="2000" dirty="0">
              <a:solidFill>
                <a:schemeClr val="tx1"/>
              </a:solidFill>
            </a:endParaRPr>
          </a:p>
        </p:txBody>
      </p:sp>
      <p:pic>
        <p:nvPicPr>
          <p:cNvPr id="4" name="Picture 3">
            <a:extLst>
              <a:ext uri="{FF2B5EF4-FFF2-40B4-BE49-F238E27FC236}">
                <a16:creationId xmlns:a16="http://schemas.microsoft.com/office/drawing/2014/main" id="{AAD58CFF-C06C-C6DE-672D-BD6D83827B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79870"/>
            <a:ext cx="12192000" cy="5650427"/>
          </a:xfrm>
          <a:prstGeom prst="rect">
            <a:avLst/>
          </a:prstGeom>
        </p:spPr>
      </p:pic>
    </p:spTree>
    <p:extLst>
      <p:ext uri="{BB962C8B-B14F-4D97-AF65-F5344CB8AC3E}">
        <p14:creationId xmlns:p14="http://schemas.microsoft.com/office/powerpoint/2010/main" val="21429860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6217E8-792B-6B50-013F-CC507B7A04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172D0A2-E40E-C811-8C2A-5A998249CD33}"/>
              </a:ext>
            </a:extLst>
          </p:cNvPr>
          <p:cNvSpPr>
            <a:spLocks noGrp="1"/>
          </p:cNvSpPr>
          <p:nvPr>
            <p:ph type="title"/>
          </p:nvPr>
        </p:nvSpPr>
        <p:spPr>
          <a:xfrm>
            <a:off x="1" y="530942"/>
            <a:ext cx="10080330" cy="545689"/>
          </a:xfrm>
        </p:spPr>
        <p:txBody>
          <a:bodyPr/>
          <a:lstStyle/>
          <a:p>
            <a:pPr lvl="0" defTabSz="914400" eaLnBrk="0" fontAlgn="base" hangingPunct="0">
              <a:spcAft>
                <a:spcPct val="0"/>
              </a:spcAft>
            </a:pPr>
            <a:r>
              <a:rPr lang="en-US" altLang="en-US" sz="2400" dirty="0">
                <a:solidFill>
                  <a:schemeClr val="tx1"/>
                </a:solidFill>
                <a:latin typeface="__Inter_0790a0"/>
              </a:rPr>
              <a:t>3️⃣ State Demographics – State-level insights with dynamic metrics.</a:t>
            </a:r>
            <a:endParaRPr lang="en-US" altLang="en-US" sz="2000" dirty="0">
              <a:solidFill>
                <a:schemeClr val="tx1"/>
              </a:solidFill>
            </a:endParaRPr>
          </a:p>
        </p:txBody>
      </p:sp>
      <p:pic>
        <p:nvPicPr>
          <p:cNvPr id="5" name="Picture 4">
            <a:extLst>
              <a:ext uri="{FF2B5EF4-FFF2-40B4-BE49-F238E27FC236}">
                <a16:creationId xmlns:a16="http://schemas.microsoft.com/office/drawing/2014/main" id="{4864BD38-A8BC-9B19-9423-50F606B353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79871"/>
            <a:ext cx="12192000" cy="5642910"/>
          </a:xfrm>
          <a:prstGeom prst="rect">
            <a:avLst/>
          </a:prstGeom>
        </p:spPr>
      </p:pic>
    </p:spTree>
    <p:extLst>
      <p:ext uri="{BB962C8B-B14F-4D97-AF65-F5344CB8AC3E}">
        <p14:creationId xmlns:p14="http://schemas.microsoft.com/office/powerpoint/2010/main" val="13069568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9B1477-B205-2C6E-C2B3-0138663048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596B887-10D6-1C48-3161-5B43D24E6FBF}"/>
              </a:ext>
            </a:extLst>
          </p:cNvPr>
          <p:cNvSpPr>
            <a:spLocks noGrp="1"/>
          </p:cNvSpPr>
          <p:nvPr>
            <p:ph type="title"/>
          </p:nvPr>
        </p:nvSpPr>
        <p:spPr>
          <a:xfrm>
            <a:off x="1" y="442452"/>
            <a:ext cx="10080330" cy="634179"/>
          </a:xfrm>
        </p:spPr>
        <p:txBody>
          <a:bodyPr/>
          <a:lstStyle/>
          <a:p>
            <a:pPr lvl="0" defTabSz="914400" eaLnBrk="0" fontAlgn="base" hangingPunct="0">
              <a:spcAft>
                <a:spcPct val="0"/>
              </a:spcAft>
            </a:pPr>
            <a:r>
              <a:rPr lang="en-US" altLang="en-US" sz="2400" dirty="0">
                <a:solidFill>
                  <a:schemeClr val="tx1"/>
                </a:solidFill>
                <a:latin typeface="__Inter_0790a0"/>
              </a:rPr>
              <a:t>4️⃣ Constituency Analysis – Detailed constituency-level exploration.</a:t>
            </a:r>
            <a:endParaRPr lang="en-US" altLang="en-US" sz="2000" dirty="0">
              <a:solidFill>
                <a:schemeClr val="tx1"/>
              </a:solidFill>
            </a:endParaRPr>
          </a:p>
        </p:txBody>
      </p:sp>
      <p:pic>
        <p:nvPicPr>
          <p:cNvPr id="4" name="Picture 3">
            <a:extLst>
              <a:ext uri="{FF2B5EF4-FFF2-40B4-BE49-F238E27FC236}">
                <a16:creationId xmlns:a16="http://schemas.microsoft.com/office/drawing/2014/main" id="{4D108EF2-6F4E-69B7-8546-6FC4C371E1C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76631"/>
            <a:ext cx="12192000" cy="5751876"/>
          </a:xfrm>
          <a:prstGeom prst="rect">
            <a:avLst/>
          </a:prstGeom>
        </p:spPr>
      </p:pic>
    </p:spTree>
    <p:extLst>
      <p:ext uri="{BB962C8B-B14F-4D97-AF65-F5344CB8AC3E}">
        <p14:creationId xmlns:p14="http://schemas.microsoft.com/office/powerpoint/2010/main" val="13078926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FAAF5C-35E0-3D32-42FA-C0E6BBA56D9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9167762-E9BF-AAA6-3594-525F297381AB}"/>
              </a:ext>
            </a:extLst>
          </p:cNvPr>
          <p:cNvSpPr>
            <a:spLocks noGrp="1"/>
          </p:cNvSpPr>
          <p:nvPr>
            <p:ph type="title"/>
          </p:nvPr>
        </p:nvSpPr>
        <p:spPr>
          <a:xfrm>
            <a:off x="1" y="442452"/>
            <a:ext cx="10080330" cy="634179"/>
          </a:xfrm>
        </p:spPr>
        <p:txBody>
          <a:bodyPr/>
          <a:lstStyle/>
          <a:p>
            <a:pPr lvl="0" defTabSz="914400" eaLnBrk="0" fontAlgn="base" hangingPunct="0">
              <a:spcAft>
                <a:spcPct val="0"/>
              </a:spcAft>
            </a:pPr>
            <a:r>
              <a:rPr lang="en-US" altLang="en-US" sz="2400" dirty="0">
                <a:solidFill>
                  <a:schemeClr val="tx1"/>
                </a:solidFill>
                <a:latin typeface="__Inter_0790a0"/>
              </a:rPr>
              <a:t>4️⃣ Constituency Analysis – Detailed constituency-level exploration.</a:t>
            </a:r>
            <a:endParaRPr lang="en-US" altLang="en-US" sz="2000" dirty="0">
              <a:solidFill>
                <a:schemeClr val="tx1"/>
              </a:solidFill>
            </a:endParaRPr>
          </a:p>
        </p:txBody>
      </p:sp>
      <p:pic>
        <p:nvPicPr>
          <p:cNvPr id="4" name="Picture 3">
            <a:extLst>
              <a:ext uri="{FF2B5EF4-FFF2-40B4-BE49-F238E27FC236}">
                <a16:creationId xmlns:a16="http://schemas.microsoft.com/office/drawing/2014/main" id="{F5413C2E-451E-2F5B-8BC9-CC53BFC47E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76631"/>
            <a:ext cx="12192000" cy="5751876"/>
          </a:xfrm>
          <a:prstGeom prst="rect">
            <a:avLst/>
          </a:prstGeom>
        </p:spPr>
      </p:pic>
    </p:spTree>
    <p:extLst>
      <p:ext uri="{BB962C8B-B14F-4D97-AF65-F5344CB8AC3E}">
        <p14:creationId xmlns:p14="http://schemas.microsoft.com/office/powerpoint/2010/main" val="404189782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D85B3A-FA38-BDA9-5B7D-3D40E9C778D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C6E429-F1F8-BBE6-26E7-545237F10264}"/>
              </a:ext>
            </a:extLst>
          </p:cNvPr>
          <p:cNvSpPr>
            <a:spLocks noGrp="1"/>
          </p:cNvSpPr>
          <p:nvPr>
            <p:ph type="title"/>
          </p:nvPr>
        </p:nvSpPr>
        <p:spPr>
          <a:xfrm>
            <a:off x="1" y="442452"/>
            <a:ext cx="10080330" cy="634179"/>
          </a:xfrm>
        </p:spPr>
        <p:txBody>
          <a:bodyPr/>
          <a:lstStyle/>
          <a:p>
            <a:pPr lvl="0" defTabSz="914400" eaLnBrk="0" fontAlgn="base" hangingPunct="0">
              <a:spcAft>
                <a:spcPct val="0"/>
              </a:spcAft>
            </a:pPr>
            <a:r>
              <a:rPr lang="en-US" altLang="en-US" sz="2400" dirty="0">
                <a:solidFill>
                  <a:schemeClr val="tx1"/>
                </a:solidFill>
                <a:latin typeface="__Inter_0790a0"/>
              </a:rPr>
              <a:t>5️⃣ State Analysis – In-depth performance comparisons across states.</a:t>
            </a:r>
            <a:endParaRPr lang="en-US" altLang="en-US" sz="2000" dirty="0">
              <a:solidFill>
                <a:schemeClr val="tx1"/>
              </a:solidFill>
            </a:endParaRPr>
          </a:p>
        </p:txBody>
      </p:sp>
      <p:pic>
        <p:nvPicPr>
          <p:cNvPr id="5" name="Picture 4">
            <a:extLst>
              <a:ext uri="{FF2B5EF4-FFF2-40B4-BE49-F238E27FC236}">
                <a16:creationId xmlns:a16="http://schemas.microsoft.com/office/drawing/2014/main" id="{892C4400-E5B3-FFF1-598E-D9086F8E767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79871"/>
            <a:ext cx="12192000" cy="5643274"/>
          </a:xfrm>
          <a:prstGeom prst="rect">
            <a:avLst/>
          </a:prstGeom>
        </p:spPr>
      </p:pic>
    </p:spTree>
    <p:extLst>
      <p:ext uri="{BB962C8B-B14F-4D97-AF65-F5344CB8AC3E}">
        <p14:creationId xmlns:p14="http://schemas.microsoft.com/office/powerpoint/2010/main" val="40191232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a:themeElements>
    <a:clrScheme name="Ion">
      <a:dk1>
        <a:sysClr val="windowText" lastClr="000000"/>
      </a:dk1>
      <a:lt1>
        <a:sysClr val="window" lastClr="FFFFFF"/>
      </a:lt1>
      <a:dk2>
        <a:srgbClr val="1E5155"/>
      </a:dk2>
      <a:lt2>
        <a:srgbClr val="EBEBEB"/>
      </a:lt2>
      <a:accent1>
        <a:srgbClr val="B01513"/>
      </a:accent1>
      <a:accent2>
        <a:srgbClr val="EA6312"/>
      </a:accent2>
      <a:accent3>
        <a:srgbClr val="E6B729"/>
      </a:accent3>
      <a:accent4>
        <a:srgbClr val="6AAC90"/>
      </a:accent4>
      <a:accent5>
        <a:srgbClr val="54849A"/>
      </a:accent5>
      <a:accent6>
        <a:srgbClr val="9E5E9B"/>
      </a:accent6>
      <a:hlink>
        <a:srgbClr val="58C1BA"/>
      </a:hlink>
      <a:folHlink>
        <a:srgbClr val="9DFFCB"/>
      </a:folHlink>
    </a:clrScheme>
    <a:fontScheme name="Ion">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7000"/>
                <a:hueMod val="88000"/>
                <a:satMod val="130000"/>
                <a:lumMod val="124000"/>
              </a:schemeClr>
            </a:gs>
            <a:gs pos="100000">
              <a:schemeClr val="phClr">
                <a:tint val="96000"/>
                <a:shade val="88000"/>
                <a:hueMod val="108000"/>
                <a:satMod val="164000"/>
                <a:lumMod val="76000"/>
              </a:schemeClr>
            </a:gs>
          </a:gsLst>
          <a:path path="circle">
            <a:fillToRect l="45000" t="65000" r="125000" b="100000"/>
          </a:path>
        </a:gradFill>
        <a:blipFill rotWithShape="1">
          <a:blip xmlns:r="http://schemas.openxmlformats.org/officeDocument/2006/relationships" r:embed="rId1">
            <a:duotone>
              <a:schemeClr val="phClr">
                <a:shade val="69000"/>
                <a:hueMod val="108000"/>
                <a:satMod val="164000"/>
                <a:lumMod val="74000"/>
              </a:schemeClr>
              <a:schemeClr val="phClr">
                <a:tint val="96000"/>
                <a:hueMod val="88000"/>
                <a:satMod val="140000"/>
                <a:lumMod val="132000"/>
              </a:schemeClr>
            </a:duotone>
          </a:blip>
          <a:stretch/>
        </a:blipFill>
      </a:bgFillStyleLst>
    </a:fmtScheme>
  </a:themeElements>
  <a:objectDefaults/>
  <a:extraClrSchemeLst/>
  <a:extLst>
    <a:ext uri="{05A4C25C-085E-4340-85A3-A5531E510DB2}">
      <thm15:themeFamily xmlns:thm15="http://schemas.microsoft.com/office/thememl/2012/main" name="Ion" id="{B8441ADB-2E43-4AF7-B97A-BD870242C6A8}" vid="{292E63A9-BB86-4E3D-B92A-7223C6510D2E}"/>
    </a:ext>
  </a:extLst>
</a:theme>
</file>

<file path=docProps/app.xml><?xml version="1.0" encoding="utf-8"?>
<Properties xmlns="http://schemas.openxmlformats.org/officeDocument/2006/extended-properties" xmlns:vt="http://schemas.openxmlformats.org/officeDocument/2006/docPropsVTypes">
  <Template>TM02836342[[fn=Ion]]</Template>
  <TotalTime>31</TotalTime>
  <Words>216</Words>
  <Application>Microsoft Office PowerPoint</Application>
  <PresentationFormat>Widescreen</PresentationFormat>
  <Paragraphs>22</Paragraphs>
  <Slides>11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__Inter_0790a0</vt:lpstr>
      <vt:lpstr>Calibri</vt:lpstr>
      <vt:lpstr>Century Gothic</vt:lpstr>
      <vt:lpstr>Wingdings</vt:lpstr>
      <vt:lpstr>Wingdings 3</vt:lpstr>
      <vt:lpstr>Ion</vt:lpstr>
      <vt:lpstr>INDIA GENERAL ELECTION RESULTS ANALYSIS - 2024</vt:lpstr>
      <vt:lpstr>Project Objective: </vt:lpstr>
      <vt:lpstr>🚀 What Makes This Project Exceptional? </vt:lpstr>
      <vt:lpstr>1️⃣ Landing Page – Engaging and interactive project entry.</vt:lpstr>
      <vt:lpstr>2️⃣ Overview Analysis – A comprehensive summary of results and trends.</vt:lpstr>
      <vt:lpstr>3️⃣ State Demographics – State-level insights with dynamic metrics.</vt:lpstr>
      <vt:lpstr>4️⃣ Constituency Analysis – Detailed constituency-level exploration.</vt:lpstr>
      <vt:lpstr>4️⃣ Constituency Analysis – Detailed constituency-level exploration.</vt:lpstr>
      <vt:lpstr>5️⃣ State Analysis – In-depth performance comparisons across states.</vt:lpstr>
      <vt:lpstr>5️⃣ State Analysis – In-depth performance comparisons across states.</vt:lpstr>
      <vt:lpstr>Advanced Data Modeling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Dell</dc:creator>
  <cp:lastModifiedBy>Dell</cp:lastModifiedBy>
  <cp:revision>8</cp:revision>
  <dcterms:created xsi:type="dcterms:W3CDTF">2025-07-23T17:45:59Z</dcterms:created>
  <dcterms:modified xsi:type="dcterms:W3CDTF">2025-07-23T18:32:25Z</dcterms:modified>
</cp:coreProperties>
</file>

<file path=docProps/thumbnail.jpeg>
</file>